
<file path=[Content_Types].xml><?xml version="1.0" encoding="utf-8"?>
<Types xmlns="http://schemas.openxmlformats.org/package/2006/content-types">
  <Default Extension="png" ContentType="image/png"/>
  <Default Extension="mp3" ContentType="audio/mpeg"/>
  <Default Extension="wmf" ContentType="image/x-wmf"/>
  <Default Extension="midi" ContentType="audio/mid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id" ContentType="audio/mid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330" r:id="rId3"/>
    <p:sldId id="263" r:id="rId4"/>
    <p:sldId id="293" r:id="rId5"/>
    <p:sldId id="294" r:id="rId6"/>
    <p:sldId id="295" r:id="rId7"/>
    <p:sldId id="315" r:id="rId8"/>
    <p:sldId id="298" r:id="rId9"/>
    <p:sldId id="300" r:id="rId10"/>
    <p:sldId id="305" r:id="rId11"/>
    <p:sldId id="296" r:id="rId12"/>
    <p:sldId id="304" r:id="rId13"/>
    <p:sldId id="297" r:id="rId14"/>
    <p:sldId id="306" r:id="rId15"/>
    <p:sldId id="307" r:id="rId16"/>
    <p:sldId id="308" r:id="rId17"/>
    <p:sldId id="309" r:id="rId18"/>
    <p:sldId id="310" r:id="rId19"/>
    <p:sldId id="311" r:id="rId20"/>
    <p:sldId id="313" r:id="rId21"/>
    <p:sldId id="325" r:id="rId22"/>
    <p:sldId id="314" r:id="rId23"/>
    <p:sldId id="322" r:id="rId24"/>
    <p:sldId id="323" r:id="rId25"/>
    <p:sldId id="327" r:id="rId26"/>
    <p:sldId id="328" r:id="rId27"/>
    <p:sldId id="329" r:id="rId28"/>
    <p:sldId id="317" r:id="rId29"/>
    <p:sldId id="316" r:id="rId30"/>
    <p:sldId id="319" r:id="rId31"/>
    <p:sldId id="320" r:id="rId32"/>
    <p:sldId id="321" r:id="rId33"/>
    <p:sldId id="262" r:id="rId34"/>
  </p:sldIdLst>
  <p:sldSz cx="9144000" cy="5143500" type="screen16x9"/>
  <p:notesSz cx="6858000" cy="9144000"/>
  <p:embeddedFontLst>
    <p:embeddedFont>
      <p:font typeface="Karla" pitchFamily="2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eelawadee UI" panose="020B0502040204020203" pitchFamily="34" charset="-34"/>
      <p:regular r:id="rId46"/>
      <p:bold r:id="rId47"/>
    </p:embeddedFont>
    <p:embeddedFont>
      <p:font typeface="Montserrat" panose="00000500000000000000" pitchFamily="50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源雲明體 TTF Medium" panose="02020500000000000000" pitchFamily="18" charset="-12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EFC"/>
    <a:srgbClr val="7E69FD"/>
    <a:srgbClr val="8F3EFC"/>
    <a:srgbClr val="FF33CC"/>
    <a:srgbClr val="896AFC"/>
    <a:srgbClr val="FF2FA6"/>
    <a:srgbClr val="DA37FB"/>
    <a:srgbClr val="B739FD"/>
    <a:srgbClr val="FFFFFF"/>
    <a:srgbClr val="A86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BB7AE8-6B24-4344-ABFB-CD318BEE90B6}">
  <a:tblStyle styleId="{3DBB7AE8-6B24-4344-ABFB-CD318BEE9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74286" autoAdjust="0"/>
  </p:normalViewPr>
  <p:slideViewPr>
    <p:cSldViewPr snapToGrid="0">
      <p:cViewPr varScale="1">
        <p:scale>
          <a:sx n="81" d="100"/>
          <a:sy n="81" d="100"/>
        </p:scale>
        <p:origin x="10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289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640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11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00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514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12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530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01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261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44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89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21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53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45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99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108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5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8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28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81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23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428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16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303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11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25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577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82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91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05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5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56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7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5FF1D-BA77-4E69-909D-54F06C04DA56}" type="datetimeFigureOut">
              <a:rPr lang="zh-TW" altLang="en-US" smtClean="0"/>
              <a:t>2019/7/16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9C82-EF0F-49BA-B2E4-B996A8D4B2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49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id"/><Relationship Id="rId3" Type="http://schemas.microsoft.com/office/2007/relationships/media" Target="../media/media2.mid"/><Relationship Id="rId7" Type="http://schemas.microsoft.com/office/2007/relationships/media" Target="../media/media4.mid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id"/><Relationship Id="rId11" Type="http://schemas.openxmlformats.org/officeDocument/2006/relationships/image" Target="../media/image26.png"/><Relationship Id="rId5" Type="http://schemas.microsoft.com/office/2007/relationships/media" Target="../media/media3.mid"/><Relationship Id="rId10" Type="http://schemas.openxmlformats.org/officeDocument/2006/relationships/image" Target="../media/image12.png"/><Relationship Id="rId4" Type="http://schemas.openxmlformats.org/officeDocument/2006/relationships/audio" Target="../media/media2.mid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p3"/><Relationship Id="rId13" Type="http://schemas.openxmlformats.org/officeDocument/2006/relationships/slideLayout" Target="../slideLayouts/slideLayout2.xml"/><Relationship Id="rId3" Type="http://schemas.microsoft.com/office/2007/relationships/media" Target="../media/media6.midi"/><Relationship Id="rId7" Type="http://schemas.microsoft.com/office/2007/relationships/media" Target="../media/media8.mp3"/><Relationship Id="rId12" Type="http://schemas.openxmlformats.org/officeDocument/2006/relationships/audio" Target="../media/media10.mp3"/><Relationship Id="rId2" Type="http://schemas.openxmlformats.org/officeDocument/2006/relationships/audio" Target="../media/media5.midi"/><Relationship Id="rId1" Type="http://schemas.microsoft.com/office/2007/relationships/media" Target="../media/media5.midi"/><Relationship Id="rId6" Type="http://schemas.openxmlformats.org/officeDocument/2006/relationships/audio" Target="../media/media7.midi"/><Relationship Id="rId11" Type="http://schemas.microsoft.com/office/2007/relationships/media" Target="../media/media10.mp3"/><Relationship Id="rId5" Type="http://schemas.microsoft.com/office/2007/relationships/media" Target="../media/media7.midi"/><Relationship Id="rId10" Type="http://schemas.openxmlformats.org/officeDocument/2006/relationships/audio" Target="../media/media9.mp3"/><Relationship Id="rId4" Type="http://schemas.openxmlformats.org/officeDocument/2006/relationships/audio" Target="../media/media6.midi"/><Relationship Id="rId9" Type="http://schemas.microsoft.com/office/2007/relationships/media" Target="../media/media9.mp3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2.midi"/><Relationship Id="rId7" Type="http://schemas.openxmlformats.org/officeDocument/2006/relationships/image" Target="../media/image26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idi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genta.tensorflow.org/datasets/maestr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4558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2400" dirty="0">
                <a:solidFill>
                  <a:srgbClr val="8BC34A"/>
                </a:solidFill>
              </a:rPr>
              <a:t>Final </a:t>
            </a:r>
            <a:r>
              <a:rPr lang="en-US" altLang="zh-TW" sz="2400" dirty="0" smtClean="0">
                <a:solidFill>
                  <a:srgbClr val="8BC34A"/>
                </a:solidFill>
              </a:rPr>
              <a:t>Project</a:t>
            </a:r>
            <a:r>
              <a:rPr lang="en-US" altLang="zh-TW" dirty="0" smtClean="0">
                <a:solidFill>
                  <a:srgbClr val="8BC34A"/>
                </a:solidFill>
              </a:rPr>
              <a:t/>
            </a:r>
            <a:br>
              <a:rPr lang="en-US" altLang="zh-TW" dirty="0" smtClean="0">
                <a:solidFill>
                  <a:srgbClr val="8BC34A"/>
                </a:solidFill>
              </a:rPr>
            </a:b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Automatic music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transcription 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Polyphonic Piano Music Transcription</a:t>
            </a:r>
            <a:endParaRPr dirty="0"/>
          </a:p>
        </p:txBody>
      </p:sp>
      <p:grpSp>
        <p:nvGrpSpPr>
          <p:cNvPr id="77" name="Google Shape;77;p14"/>
          <p:cNvGrpSpPr/>
          <p:nvPr/>
        </p:nvGrpSpPr>
        <p:grpSpPr>
          <a:xfrm>
            <a:off x="794043" y="1629422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6;p14"/>
          <p:cNvSpPr txBox="1">
            <a:spLocks/>
          </p:cNvSpPr>
          <p:nvPr/>
        </p:nvSpPr>
        <p:spPr>
          <a:xfrm>
            <a:off x="5283053" y="3127315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Group 40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zh-TW" altLang="en-US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  陳</a:t>
            </a:r>
            <a:r>
              <a:rPr lang="zh-TW" altLang="en-US" sz="1800" dirty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劭</a:t>
            </a:r>
            <a:r>
              <a:rPr lang="zh-TW" altLang="en-US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傑 </a:t>
            </a:r>
            <a:r>
              <a:rPr lang="en-US" altLang="zh-TW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0756078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zh-TW" altLang="en-US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   王</a:t>
            </a:r>
            <a:r>
              <a:rPr lang="zh-TW" altLang="en-US" sz="1800" dirty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昶</a:t>
            </a:r>
            <a:r>
              <a:rPr lang="zh-TW" altLang="en-US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鈞 </a:t>
            </a:r>
            <a:r>
              <a:rPr lang="en-US" altLang="zh-TW" sz="1800" dirty="0" smtClean="0">
                <a:solidFill>
                  <a:schemeClr val="bg1"/>
                </a:solidFill>
                <a:latin typeface="源雲明體 TTF Medium" panose="02020500000000000000" pitchFamily="18" charset="-120"/>
                <a:ea typeface="源雲明體 TTF Medium" panose="02020500000000000000" pitchFamily="18" charset="-120"/>
                <a:cs typeface="Leelawadee UI" panose="020B0502040204020203" pitchFamily="34" charset="-34"/>
              </a:rPr>
              <a:t>0756612</a:t>
            </a:r>
            <a:endParaRPr lang="zh-TW" altLang="en-US" sz="1800" dirty="0">
              <a:solidFill>
                <a:schemeClr val="bg1"/>
              </a:solidFill>
              <a:latin typeface="源雲明體 TTF Medium" panose="02020500000000000000" pitchFamily="18" charset="-120"/>
              <a:ea typeface="源雲明體 TTF Medium" panose="02020500000000000000" pitchFamily="18" charset="-120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12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7F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Acoustic models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Google Shape;90;p15"/>
          <p:cNvSpPr txBox="1"/>
          <p:nvPr/>
        </p:nvSpPr>
        <p:spPr>
          <a:xfrm>
            <a:off x="515817" y="1148910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buSzPts val="1800"/>
              <a:buChar char="●"/>
            </a:pPr>
            <a:r>
              <a:rPr lang="en-US" altLang="zh-TW" sz="1800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All models use </a:t>
            </a:r>
            <a:r>
              <a:rPr lang="en-US" altLang="zh-TW" sz="18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Binary Cross Entropy</a:t>
            </a:r>
            <a:r>
              <a:rPr lang="en-US" altLang="zh-TW" sz="1800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as their loss function </a:t>
            </a:r>
          </a:p>
          <a:p>
            <a:pPr marL="457200" lvl="0" indent="-342900">
              <a:spcBef>
                <a:spcPts val="1200"/>
              </a:spcBef>
              <a:buSzPts val="1800"/>
              <a:buChar char="●"/>
            </a:pPr>
            <a:r>
              <a:rPr lang="en-US" altLang="zh-TW" sz="1800" dirty="0" smtClean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DNN</a:t>
            </a:r>
          </a:p>
          <a:p>
            <a:pPr marL="457200" lvl="0" indent="-342900">
              <a:buSzPts val="1800"/>
              <a:buChar char="●"/>
            </a:pPr>
            <a:endParaRPr lang="en-US" altLang="zh-TW" sz="1800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 smtClean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r>
              <a:rPr lang="en-US" altLang="zh-TW" sz="1800" dirty="0" smtClean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LSTM</a:t>
            </a:r>
          </a:p>
          <a:p>
            <a:pPr marL="457200" lvl="0" indent="-342900">
              <a:buSzPts val="1800"/>
              <a:buChar char="●"/>
            </a:pPr>
            <a:endParaRPr lang="en-US" altLang="zh-TW" sz="1800" dirty="0" smtClean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 smtClean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1" y="2195850"/>
            <a:ext cx="6007867" cy="690843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41" y="3350105"/>
            <a:ext cx="6007867" cy="7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37F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Acoustic 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</a:p>
        </p:txBody>
      </p:sp>
      <p:sp>
        <p:nvSpPr>
          <p:cNvPr id="18" name="Google Shape;90;p15"/>
          <p:cNvSpPr txBox="1"/>
          <p:nvPr/>
        </p:nvSpPr>
        <p:spPr>
          <a:xfrm>
            <a:off x="393363" y="1220877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buSzPts val="1800"/>
              <a:buChar char="●"/>
            </a:pPr>
            <a:r>
              <a:rPr lang="en-US" altLang="zh-TW" sz="1800" dirty="0" smtClean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CNN</a:t>
            </a:r>
          </a:p>
          <a:p>
            <a:pPr marL="457200" lvl="0" indent="-342900">
              <a:buSzPts val="1800"/>
              <a:buChar char="●"/>
            </a:pPr>
            <a:endParaRPr lang="en-US" altLang="zh-TW" sz="1800" dirty="0" smtClean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 smtClean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  <a:p>
            <a:pPr marL="457200" lvl="0" indent="-342900">
              <a:buSzPts val="1800"/>
              <a:buChar char="●"/>
            </a:pPr>
            <a:endParaRPr lang="en-US" altLang="zh-TW" sz="1800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" y="1854970"/>
            <a:ext cx="6478863" cy="27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FA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- </a:t>
            </a:r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8" y="1438418"/>
            <a:ext cx="1779612" cy="143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3;p23"/>
          <p:cNvPicPr preferRelativeResize="0"/>
          <p:nvPr/>
        </p:nvPicPr>
        <p:blipFill rotWithShape="1">
          <a:blip r:embed="rId4">
            <a:alphaModFix/>
          </a:blip>
          <a:srcRect l="11244" t="8221" r="60931" b="13180"/>
          <a:stretch/>
        </p:blipFill>
        <p:spPr>
          <a:xfrm>
            <a:off x="2855894" y="1428393"/>
            <a:ext cx="639224" cy="1354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125;p23"/>
          <p:cNvCxnSpPr/>
          <p:nvPr/>
        </p:nvCxnSpPr>
        <p:spPr>
          <a:xfrm>
            <a:off x="3550705" y="2162702"/>
            <a:ext cx="379800" cy="0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126;p23"/>
          <p:cNvSpPr/>
          <p:nvPr/>
        </p:nvSpPr>
        <p:spPr>
          <a:xfrm>
            <a:off x="4022605" y="1758724"/>
            <a:ext cx="928692" cy="78905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</a:t>
            </a:r>
            <a:endParaRPr/>
          </a:p>
        </p:txBody>
      </p:sp>
      <p:cxnSp>
        <p:nvCxnSpPr>
          <p:cNvPr id="24" name="Google Shape;127;p23"/>
          <p:cNvCxnSpPr/>
          <p:nvPr/>
        </p:nvCxnSpPr>
        <p:spPr>
          <a:xfrm>
            <a:off x="5117750" y="2162702"/>
            <a:ext cx="379800" cy="0"/>
          </a:xfrm>
          <a:prstGeom prst="straightConnector1">
            <a:avLst/>
          </a:prstGeom>
          <a:noFill/>
          <a:ln w="38100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28;p23"/>
          <p:cNvSpPr txBox="1"/>
          <p:nvPr/>
        </p:nvSpPr>
        <p:spPr>
          <a:xfrm>
            <a:off x="5566875" y="1871853"/>
            <a:ext cx="1530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Karla"/>
                <a:ea typeface="Karla"/>
                <a:cs typeface="Karla"/>
              </a:rPr>
              <a:t>Predicted result </a:t>
            </a:r>
            <a:endParaRPr dirty="0">
              <a:latin typeface="Karla"/>
              <a:ea typeface="Karla"/>
              <a:cs typeface="Karla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TW" dirty="0">
                <a:latin typeface="Karla"/>
                <a:ea typeface="Karla"/>
                <a:cs typeface="Karla"/>
              </a:rPr>
              <a:t> for </a:t>
            </a:r>
            <a:r>
              <a:rPr lang="en-US" altLang="zh-TW" dirty="0">
                <a:latin typeface="Karla"/>
                <a:ea typeface="Karla"/>
                <a:cs typeface="Karla"/>
              </a:rPr>
              <a:t>frame </a:t>
            </a:r>
            <a:r>
              <a:rPr lang="en-US" altLang="zh-TW" dirty="0" err="1" smtClean="0">
                <a:latin typeface="Karla"/>
                <a:ea typeface="Karla"/>
                <a:cs typeface="Karla"/>
              </a:rPr>
              <a:t>i</a:t>
            </a:r>
            <a:endParaRPr dirty="0">
              <a:latin typeface="Karla"/>
              <a:ea typeface="Karla"/>
              <a:cs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400" y="3441489"/>
            <a:ext cx="1539113" cy="115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33;p23"/>
          <p:cNvSpPr txBox="1"/>
          <p:nvPr/>
        </p:nvSpPr>
        <p:spPr>
          <a:xfrm>
            <a:off x="5307650" y="3710844"/>
            <a:ext cx="16224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zh-TW" dirty="0">
                <a:latin typeface="Karla"/>
                <a:ea typeface="Karla"/>
                <a:cs typeface="Karla"/>
              </a:rPr>
              <a:t>Ground truth for </a:t>
            </a:r>
            <a:r>
              <a:rPr lang="en-US" altLang="zh-TW" dirty="0" smtClean="0">
                <a:latin typeface="Karla"/>
                <a:ea typeface="Karla"/>
                <a:cs typeface="Karla"/>
              </a:rPr>
              <a:t>frame </a:t>
            </a:r>
            <a:r>
              <a:rPr lang="en-US" altLang="zh-TW" dirty="0" err="1" smtClean="0">
                <a:latin typeface="Karla"/>
                <a:ea typeface="Karla"/>
                <a:cs typeface="Karla"/>
              </a:rPr>
              <a:t>i</a:t>
            </a:r>
            <a:endParaRPr lang="en-US" altLang="zh-TW" dirty="0">
              <a:latin typeface="Karla"/>
              <a:ea typeface="Karla"/>
              <a:cs typeface="Karla"/>
            </a:endParaRPr>
          </a:p>
        </p:txBody>
      </p:sp>
      <p:sp>
        <p:nvSpPr>
          <p:cNvPr id="30" name="Google Shape;134;p23"/>
          <p:cNvSpPr txBox="1"/>
          <p:nvPr/>
        </p:nvSpPr>
        <p:spPr>
          <a:xfrm>
            <a:off x="5751060" y="2875412"/>
            <a:ext cx="141936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>BCE </a:t>
            </a:r>
            <a:r>
              <a:rPr 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>L</a:t>
            </a:r>
            <a:r>
              <a:rPr lang="zh-TW" b="1" dirty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>os</a:t>
            </a:r>
            <a:r>
              <a:rPr 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>s</a:t>
            </a:r>
            <a:r>
              <a:rPr lang="en-US" alt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/>
            </a:r>
            <a:br>
              <a:rPr lang="en-US" alt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</a:br>
            <a:r>
              <a:rPr lang="en-US" altLang="zh-TW" b="1" dirty="0" smtClean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50" charset="0"/>
              </a:rPr>
              <a:t>( 88 classes )</a:t>
            </a:r>
            <a:endParaRPr b="1" dirty="0">
              <a:solidFill>
                <a:schemeClr val="accent4">
                  <a:lumMod val="75000"/>
                </a:schemeClr>
              </a:solidFill>
              <a:latin typeface="Montserrat ExtraBold" panose="00000900000000000000" pitchFamily="50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>
            <a:off x="4022605" y="4029075"/>
            <a:ext cx="1095145" cy="3069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4" idx="3"/>
          </p:cNvCxnSpPr>
          <p:nvPr/>
        </p:nvCxnSpPr>
        <p:spPr>
          <a:xfrm>
            <a:off x="2308400" y="2156575"/>
            <a:ext cx="368125" cy="6127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/>
          <p:nvPr/>
        </p:nvCxnSpPr>
        <p:spPr>
          <a:xfrm rot="10800000">
            <a:off x="4486953" y="2721063"/>
            <a:ext cx="1161372" cy="477689"/>
          </a:xfrm>
          <a:prstGeom prst="bentConnector3">
            <a:avLst>
              <a:gd name="adj1" fmla="val 100029"/>
            </a:avLst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9" idx="0"/>
          </p:cNvCxnSpPr>
          <p:nvPr/>
        </p:nvCxnSpPr>
        <p:spPr>
          <a:xfrm flipV="1">
            <a:off x="6118850" y="3455197"/>
            <a:ext cx="79000" cy="255647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30" idx="0"/>
          </p:cNvCxnSpPr>
          <p:nvPr/>
        </p:nvCxnSpPr>
        <p:spPr>
          <a:xfrm>
            <a:off x="6182610" y="2451637"/>
            <a:ext cx="278130" cy="423775"/>
          </a:xfrm>
          <a:prstGeom prst="straightConnector1">
            <a:avLst/>
          </a:prstGeom>
          <a:ln w="38100">
            <a:solidFill>
              <a:schemeClr val="tx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21;p23"/>
          <p:cNvSpPr txBox="1"/>
          <p:nvPr/>
        </p:nvSpPr>
        <p:spPr>
          <a:xfrm>
            <a:off x="987044" y="2790565"/>
            <a:ext cx="863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Karla"/>
                <a:ea typeface="Karla"/>
                <a:cs typeface="Karla"/>
              </a:rPr>
              <a:t>wav. file</a:t>
            </a:r>
            <a:endParaRPr dirty="0">
              <a:latin typeface="Karla"/>
              <a:ea typeface="Karla"/>
              <a:cs typeface="Karla"/>
            </a:endParaRPr>
          </a:p>
        </p:txBody>
      </p:sp>
      <p:sp>
        <p:nvSpPr>
          <p:cNvPr id="64" name="Google Shape;124;p23"/>
          <p:cNvSpPr txBox="1"/>
          <p:nvPr/>
        </p:nvSpPr>
        <p:spPr>
          <a:xfrm>
            <a:off x="2308400" y="2743169"/>
            <a:ext cx="1844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dirty="0">
                <a:latin typeface="Karla"/>
                <a:ea typeface="Karla"/>
                <a:cs typeface="Karla"/>
              </a:rPr>
              <a:t>spectrogram</a:t>
            </a:r>
            <a:endParaRPr lang="en-US" altLang="zh-TW" dirty="0">
              <a:latin typeface="Karla"/>
              <a:ea typeface="Karla"/>
              <a:cs typeface="Karla"/>
            </a:endParaRPr>
          </a:p>
          <a:p>
            <a:pPr algn="ctr"/>
            <a:r>
              <a:rPr lang="zh-TW" dirty="0">
                <a:latin typeface="Karla"/>
                <a:ea typeface="Karla"/>
                <a:cs typeface="Karla"/>
              </a:rPr>
              <a:t>for each </a:t>
            </a:r>
            <a:r>
              <a:rPr lang="en-US" altLang="zh-TW" dirty="0" smtClean="0">
                <a:latin typeface="Karla"/>
                <a:ea typeface="Karla"/>
                <a:cs typeface="Karla"/>
              </a:rPr>
              <a:t>frame</a:t>
            </a:r>
            <a:endParaRPr dirty="0">
              <a:latin typeface="Karla"/>
              <a:ea typeface="Karla"/>
              <a:cs typeface="Karla"/>
            </a:endParaRPr>
          </a:p>
        </p:txBody>
      </p:sp>
      <p:sp>
        <p:nvSpPr>
          <p:cNvPr id="65" name="Google Shape;132;p23"/>
          <p:cNvSpPr txBox="1"/>
          <p:nvPr/>
        </p:nvSpPr>
        <p:spPr>
          <a:xfrm>
            <a:off x="2088681" y="4578735"/>
            <a:ext cx="217365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Karla"/>
                <a:ea typeface="Karla"/>
                <a:cs typeface="Karla"/>
              </a:rPr>
              <a:t>corresponded midi file</a:t>
            </a:r>
            <a:r>
              <a:rPr lang="zh-TW" dirty="0" smtClean="0">
                <a:latin typeface="Karla"/>
                <a:ea typeface="Karla"/>
                <a:cs typeface="Karla"/>
              </a:rPr>
              <a:t>s</a:t>
            </a:r>
            <a:endParaRPr dirty="0">
              <a:latin typeface="Karla"/>
              <a:ea typeface="Karl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4898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11940" r="7304" b="9378"/>
          <a:stretch/>
        </p:blipFill>
        <p:spPr>
          <a:xfrm>
            <a:off x="1049411" y="1152940"/>
            <a:ext cx="7577636" cy="3596911"/>
          </a:xfrm>
          <a:prstGeom prst="rect">
            <a:avLst/>
          </a:prstGeom>
        </p:spPr>
      </p:pic>
      <p:sp>
        <p:nvSpPr>
          <p:cNvPr id="4" name="Google Shape;89;p15"/>
          <p:cNvSpPr txBox="1">
            <a:spLocks/>
          </p:cNvSpPr>
          <p:nvPr/>
        </p:nvSpPr>
        <p:spPr>
          <a:xfrm>
            <a:off x="426290" y="478551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Acoustic </a:t>
            </a:r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 outputs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-97639" y="1273218"/>
            <a:ext cx="1802370" cy="320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Wav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 smtClean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DNN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RNN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CNN</a:t>
            </a: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Truth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09133" y="845163"/>
            <a:ext cx="7596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bg1">
                    <a:lumMod val="50000"/>
                  </a:schemeClr>
                </a:solidFill>
              </a:rPr>
              <a:t>2017\MIDI-Unprocessed_070_PIANO070_MID--AUDIO-split_07-08-17_Piano-e_1-02_wav--2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3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09" y="811377"/>
            <a:ext cx="7315631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Music Language 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0;p15"/>
              <p:cNvSpPr txBox="1"/>
              <p:nvPr/>
            </p:nvSpPr>
            <p:spPr>
              <a:xfrm>
                <a:off x="367233" y="1123924"/>
                <a:ext cx="6700316" cy="1653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lvl="0" indent="-171450">
                  <a:lnSpc>
                    <a:spcPts val="25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Given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a sequence </a:t>
                </a:r>
                <a14:m>
                  <m:oMath xmlns:m="http://schemas.openxmlformats.org/officeDocument/2006/math"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𝑦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=</m:t>
                    </m:r>
                    <m:sSubSup>
                      <m:sSubSupPr>
                        <m:ctrlP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bSup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0</m:t>
                        </m:r>
                      </m:sub>
                      <m:sup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,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we use the </a:t>
                </a:r>
                <a:r>
                  <a:rPr lang="en-US" altLang="zh-TW" sz="1800" b="1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MLM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to define a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prior probability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pc="-2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P</m:t>
                    </m:r>
                    <m:d>
                      <m:dPr>
                        <m:ctrlPr>
                          <a:rPr lang="en-US" altLang="zh-TW" sz="1800" b="0" i="1" spc="-2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cs typeface="Karla"/>
                            <a:sym typeface="Karla"/>
                          </a:rPr>
                        </m:ctrlPr>
                      </m:dPr>
                      <m:e>
                        <m: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cs typeface="Karla"/>
                            <a:sym typeface="Karla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b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is a high-dimensional binary vector that represents the notes being played a</a:t>
                </a:r>
                <a:r>
                  <a:rPr lang="en-US" altLang="zh-TW" sz="1800" dirty="0"/>
                  <a:t>t </a:t>
                </a:r>
                <a14:m>
                  <m:oMath xmlns:m="http://schemas.openxmlformats.org/officeDocument/2006/math"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sym typeface="Karla"/>
                      </a:rPr>
                      <m:t>𝑡</m:t>
                    </m:r>
                  </m:oMath>
                </a14:m>
                <a:endParaRPr lang="en-US" altLang="zh-TW" sz="1800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indent="-171450">
                  <a:lnSpc>
                    <a:spcPts val="25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In order to learn high dimensional, temporal distributions for the MLM, we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used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the</a:t>
                </a:r>
                <a:r>
                  <a:rPr lang="en-US" altLang="zh-TW" sz="2000" b="1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</a:t>
                </a:r>
                <a:r>
                  <a:rPr lang="en-US" altLang="zh-TW" sz="2000" b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RNN-RBM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as proposed in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[2]</a:t>
                </a:r>
              </a:p>
              <a:p>
                <a:pPr marL="171450" lvl="0" indent="-171450">
                  <a:lnSpc>
                    <a:spcPts val="25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We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compute the </a:t>
                </a:r>
                <a:r>
                  <a:rPr lang="en-US" altLang="zh-TW" sz="1800" b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RBM </a:t>
                </a:r>
                <a:r>
                  <a:rPr lang="en-US" altLang="zh-TW" sz="1800" b="1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biases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as a linear transformation of the </a:t>
                </a:r>
                <a:r>
                  <a:rPr lang="en-US" altLang="zh-TW" sz="1800" b="1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RNN </a:t>
                </a:r>
                <a:r>
                  <a:rPr lang="en-US" altLang="zh-TW" sz="1800" b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hidden</a:t>
                </a:r>
                <a:endParaRPr sz="1800" b="1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mc:Choice>
        <mc:Fallback xmlns="">
          <p:sp>
            <p:nvSpPr>
              <p:cNvPr id="13" name="Google Shape;90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3" y="1123924"/>
                <a:ext cx="6700316" cy="1653565"/>
              </a:xfrm>
              <a:prstGeom prst="rect">
                <a:avLst/>
              </a:prstGeom>
              <a:blipFill>
                <a:blip r:embed="rId6"/>
                <a:stretch>
                  <a:fillRect l="-546" r="-1365" b="-5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674734" y="3507536"/>
                <a:ext cx="2085314" cy="10798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734" y="3507536"/>
                <a:ext cx="2085314" cy="1079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3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4965" b="8176"/>
          <a:stretch/>
        </p:blipFill>
        <p:spPr>
          <a:xfrm>
            <a:off x="5367905" y="1566953"/>
            <a:ext cx="3623694" cy="184299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09" y="811377"/>
            <a:ext cx="7315631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RNN-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RBM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9" y="1471703"/>
            <a:ext cx="4819696" cy="26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8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09" y="811377"/>
            <a:ext cx="7315631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BPTT For RNN-RBM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9" y="1509857"/>
            <a:ext cx="5152381" cy="23142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28875" y="3352800"/>
            <a:ext cx="3195515" cy="585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40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09" y="811377"/>
            <a:ext cx="7315631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BPTT For RNN-RBM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43239" y="1620927"/>
            <a:ext cx="6255816" cy="2452565"/>
            <a:chOff x="543239" y="1319335"/>
            <a:chExt cx="5028571" cy="197142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239" y="1319335"/>
              <a:ext cx="5028571" cy="197142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000625" y="2105025"/>
              <a:ext cx="447675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43239" y="2371726"/>
              <a:ext cx="895036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49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43434" y="522398"/>
            <a:ext cx="7315631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BPTT For RNN-RBM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2304" b="77258"/>
          <a:stretch/>
        </p:blipFill>
        <p:spPr>
          <a:xfrm>
            <a:off x="272035" y="1418995"/>
            <a:ext cx="3947539" cy="11507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-1784" t="24939" r="418" b="29882"/>
          <a:stretch/>
        </p:blipFill>
        <p:spPr>
          <a:xfrm>
            <a:off x="197930" y="2767887"/>
            <a:ext cx="4095750" cy="2286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2563" t="72000" r="-1050" b="139"/>
          <a:stretch/>
        </p:blipFill>
        <p:spPr>
          <a:xfrm>
            <a:off x="4396660" y="1090095"/>
            <a:ext cx="3979355" cy="1409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776" y="2499794"/>
            <a:ext cx="3896074" cy="25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Inference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0;p15"/>
              <p:cNvSpPr txBox="1"/>
              <p:nvPr/>
            </p:nvSpPr>
            <p:spPr>
              <a:xfrm>
                <a:off x="472010" y="1330812"/>
                <a:ext cx="4633390" cy="3115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The hybrid RNN is a graphical model that combines the predictions of any</a:t>
                </a:r>
                <a:r>
                  <a:rPr lang="en-US" altLang="zh-TW" sz="1800" i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arbitrary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frame level acoustic model with an </a:t>
                </a:r>
                <a:r>
                  <a:rPr lang="en-US" altLang="zh-TW" sz="1800" b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RNN-based language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model :</a:t>
                </a:r>
              </a:p>
              <a:p>
                <a:pPr marL="17145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𝑥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=</m:t>
                    </m:r>
                    <m:sSubSup>
                      <m:sSubSupPr>
                        <m:ctrlP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bSup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0</m:t>
                        </m:r>
                      </m:sub>
                      <m:sup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be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a sequence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of be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the corresponding transcriptions.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The joint probability of </a:t>
                </a:r>
                <a14:m>
                  <m:oMath xmlns:m="http://schemas.openxmlformats.org/officeDocument/2006/math"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𝑦</m:t>
                    </m:r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=</m:t>
                    </m:r>
                    <m:sSubSup>
                      <m:sSubSupPr>
                        <m:ctrlP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bSup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0</m:t>
                        </m:r>
                      </m:sub>
                      <m:sup>
                        <m: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𝑦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, 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𝑥</m:t>
                    </m:r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, can be factorized as follows:</a:t>
                </a: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2000" spc="-20" dirty="0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mc:Choice>
        <mc:Fallback xmlns="">
          <p:sp>
            <p:nvSpPr>
              <p:cNvPr id="4" name="Google Shape;90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" y="1330812"/>
                <a:ext cx="4633390" cy="3115997"/>
              </a:xfrm>
              <a:prstGeom prst="rect">
                <a:avLst/>
              </a:prstGeom>
              <a:blipFill>
                <a:blip r:embed="rId6"/>
                <a:stretch>
                  <a:fillRect l="-788" r="-1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21" y="3889666"/>
            <a:ext cx="3913395" cy="9363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1574801"/>
            <a:ext cx="3837650" cy="23642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26100" y="3619500"/>
            <a:ext cx="431800" cy="82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1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472009" y="1435149"/>
            <a:ext cx="6757465" cy="3314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Sigtia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Siddharth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Emmanouil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Benetos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Simon Dixon. "An end-to-end neural network for polyphonic piano music transcription." IEEE/ACM Transactions on Audio, Speech, and Language Processing 24.5 (2016): 927-939.</a:t>
            </a:r>
          </a:p>
          <a:p>
            <a:pPr marL="0" lvl="0" indent="0">
              <a:buNone/>
            </a:pP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Boulanger-Lewandowski, Nicolas,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Yoshua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Pascal Vincent. "Modeling temporal dependencies in high-dimensional sequences: Application to polyphonic music generation and transcription."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 arXiv:1206.6392 (2012).</a:t>
            </a:r>
          </a:p>
          <a:p>
            <a:pPr marL="0" lvl="0" indent="0">
              <a:buNone/>
            </a:pP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Boulanger-Lewandowski, Nicolas,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Yoshua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Pascal Vincent. "High-dimensional sequence transduction." 2013 IEEE International Conference on Acoustics, Speech and Signal Processing. IEEE, 2013</a:t>
            </a:r>
            <a:r>
              <a:rPr lang="en-US" altLang="zh-TW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TW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Inference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0;p15"/>
              <p:cNvSpPr txBox="1"/>
              <p:nvPr/>
            </p:nvSpPr>
            <p:spPr>
              <a:xfrm>
                <a:off x="472010" y="1151202"/>
                <a:ext cx="6449490" cy="3115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Using </a:t>
                </a:r>
                <a:r>
                  <a:rPr lang="en-US" altLang="zh-TW" sz="1800" spc="-20" dirty="0" err="1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Bayes’s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rule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, the conditional distribution can be written as follows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:</a:t>
                </a: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The priors </a:t>
                </a:r>
                <a14:m>
                  <m:oMath xmlns:m="http://schemas.openxmlformats.org/officeDocument/2006/math"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</a:rPr>
                      <m:t>𝑃</m:t>
                    </m:r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</a:rPr>
                      <m:t>(</m:t>
                    </m:r>
                    <m:sSub>
                      <m:sSubPr>
                        <m:ctrlP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</m:ctrlPr>
                      </m:sSub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i="1" spc="-2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𝑡</m:t>
                        </m:r>
                      </m:sub>
                    </m:sSub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</a:rPr>
                      <m:t>|</m:t>
                    </m:r>
                    <m:sSubSup>
                      <m:sSubSupPr>
                        <m:ctrlPr>
                          <a:rPr lang="en-US" altLang="zh-TW" sz="18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</m:ctrlPr>
                      </m:sSubSup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0</m:t>
                        </m:r>
                      </m:sub>
                      <m:sup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𝑡</m:t>
                        </m:r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−1</m:t>
                        </m:r>
                      </m:sup>
                    </m:sSubSup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</a:rPr>
                      <m:t>) </m:t>
                    </m:r>
                  </m:oMath>
                </a14:m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are obtained from the </a:t>
                </a:r>
                <a:r>
                  <a:rPr lang="en-US" altLang="zh-TW" sz="1800" b="1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RNN-RBM </a:t>
                </a:r>
                <a:r>
                  <a:rPr lang="en-US" altLang="zh-TW" sz="1800" b="1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MLM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, while the posterior distributions </a:t>
                </a:r>
                <a14:m>
                  <m:oMath xmlns:m="http://schemas.openxmlformats.org/officeDocument/2006/math"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</a:rPr>
                      <m:t>𝑃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</a:rPr>
                      <m:t>(</m:t>
                    </m:r>
                    <m:sSub>
                      <m:sSubPr>
                        <m:ctrlP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</m:ctrlPr>
                      </m:sSub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𝑥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𝑡</m:t>
                        </m:r>
                      </m:sub>
                    </m:sSub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</a:rPr>
                      <m:t>|</m:t>
                    </m:r>
                    <m:sSub>
                      <m:sSubPr>
                        <m:ctrlP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</m:ctrlPr>
                      </m:sSub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</a:rPr>
                          <m:t>𝑡</m:t>
                        </m:r>
                      </m:sub>
                    </m:sSub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</a:rPr>
                      <m:t>)</m:t>
                    </m:r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 are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</a:rPr>
                  <a:t>obtained from the acoustic models</a:t>
                </a: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2000" spc="-20" dirty="0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mc:Choice>
        <mc:Fallback xmlns="">
          <p:sp>
            <p:nvSpPr>
              <p:cNvPr id="4" name="Google Shape;90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" y="1151202"/>
                <a:ext cx="6449490" cy="3115997"/>
              </a:xfrm>
              <a:prstGeom prst="rect">
                <a:avLst/>
              </a:prstGeom>
              <a:blipFill>
                <a:blip r:embed="rId3"/>
                <a:stretch>
                  <a:fillRect l="-567" r="-13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90" y="1985390"/>
            <a:ext cx="4047619" cy="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Inference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90;p15"/>
              <p:cNvSpPr txBox="1"/>
              <p:nvPr/>
            </p:nvSpPr>
            <p:spPr>
              <a:xfrm>
                <a:off x="472010" y="1151203"/>
                <a:ext cx="6314684" cy="1550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At test time, we would like to find the mode of the conditional output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distribution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:</a:t>
                </a: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sz="1800" spc="-20" dirty="0" smtClean="0">
                  <a:solidFill>
                    <a:schemeClr val="tx1"/>
                  </a:solidFill>
                  <a:latin typeface="Karla"/>
                  <a:ea typeface="Karla"/>
                  <a:cs typeface="Karla"/>
                  <a:sym typeface="Karla"/>
                </a:endParaRPr>
              </a:p>
              <a:p>
                <a:pPr marL="171450" lvl="0" indent="-1714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We are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interested in solutions that globally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optimize </a:t>
                </a:r>
                <a14:m>
                  <m:oMath xmlns:m="http://schemas.openxmlformats.org/officeDocument/2006/math"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𝑃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(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𝑦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|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𝑥</m:t>
                    </m:r>
                    <m:r>
                      <a:rPr lang="en-US" altLang="zh-TW" sz="1800" b="0" i="1" spc="-2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cs typeface="Karla"/>
                        <a:sym typeface="Karla"/>
                      </a:rPr>
                      <m:t>)</m:t>
                    </m:r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.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But exhaustively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searching for the best sequence is intractable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since the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number of possible configurations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pc="-2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pPr>
                      <m:e>
                        <m:r>
                          <a:rPr lang="en-US" altLang="zh-TW" sz="1800" b="0" i="1" spc="-2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𝑦</m:t>
                        </m:r>
                      </m:e>
                      <m:sup>
                        <m:r>
                          <a:rPr lang="en-US" altLang="zh-TW" sz="1800" b="0" i="1" spc="-2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is exponential in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the number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of output pitches 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</m:ctrlPr>
                      </m:sSupPr>
                      <m:e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2</m:t>
                        </m:r>
                      </m:e>
                      <m:sup>
                        <m:r>
                          <a:rPr lang="en-US" altLang="zh-TW" sz="1800" b="0" i="1" spc="-2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arla"/>
                            <a:sym typeface="Karl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</a:t>
                </a:r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sz="1800" i="1" spc="-2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rla"/>
                        <a:sym typeface="Karla"/>
                      </a:rPr>
                      <m:t>𝑛</m:t>
                    </m:r>
                  </m:oMath>
                </a14:m>
                <a:r>
                  <a:rPr lang="en-US" altLang="zh-TW" sz="1800" spc="-20" dirty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 pitches</a:t>
                </a:r>
                <a:r>
                  <a:rPr lang="en-US" altLang="zh-TW" sz="1800" spc="-20" dirty="0" smtClean="0">
                    <a:solidFill>
                      <a:schemeClr val="tx1"/>
                    </a:solidFill>
                    <a:latin typeface="Karla"/>
                    <a:ea typeface="Karla"/>
                    <a:cs typeface="Karla"/>
                    <a:sym typeface="Karla"/>
                  </a:rPr>
                  <a:t>).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2000" spc="-20" dirty="0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mc:Choice>
        <mc:Fallback xmlns="">
          <p:sp>
            <p:nvSpPr>
              <p:cNvPr id="4" name="Google Shape;90;p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" y="1151203"/>
                <a:ext cx="6314684" cy="1550052"/>
              </a:xfrm>
              <a:prstGeom prst="rect">
                <a:avLst/>
              </a:prstGeom>
              <a:blipFill>
                <a:blip r:embed="rId3"/>
                <a:stretch>
                  <a:fillRect l="-579" r="-1351" b="-940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64" y="1926229"/>
            <a:ext cx="2752381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Beam search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601890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graph search algorithm that is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commonly used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to decode the conditional outputs of an RNN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When the space of candidate solutions is</a:t>
            </a: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large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, the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algorithm can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be constrained to consider only </a:t>
            </a:r>
            <a:r>
              <a:rPr lang="en-US" altLang="zh-TW" sz="1800" b="1" i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K new candidates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for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each partial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solution in the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beam.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In [3],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the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authors, propose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forming a pool of K candidates by </a:t>
            </a: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drawing </a:t>
            </a:r>
            <a:r>
              <a:rPr lang="en-US" altLang="zh-TW" sz="1800" b="1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random samples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from the conditional output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distribution.</a:t>
            </a: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2274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Beam search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0" y="1220877"/>
            <a:ext cx="4621239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11940" r="7304" b="9378"/>
          <a:stretch/>
        </p:blipFill>
        <p:spPr>
          <a:xfrm>
            <a:off x="1128448" y="1152940"/>
            <a:ext cx="7577636" cy="3596911"/>
          </a:xfrm>
          <a:prstGeom prst="rect">
            <a:avLst/>
          </a:prstGeom>
        </p:spPr>
      </p:pic>
      <p:sp>
        <p:nvSpPr>
          <p:cNvPr id="4" name="Google Shape;89;p15"/>
          <p:cNvSpPr txBox="1">
            <a:spLocks/>
          </p:cNvSpPr>
          <p:nvPr/>
        </p:nvSpPr>
        <p:spPr>
          <a:xfrm>
            <a:off x="426290" y="478551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0" y="1349418"/>
            <a:ext cx="1802370" cy="3203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Wav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 smtClean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DNN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RNN</a:t>
            </a:r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CNN</a:t>
            </a: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endParaRPr lang="en-US" altLang="zh-TW" sz="1600" dirty="0"/>
          </a:p>
          <a:p>
            <a:pPr algn="ctr">
              <a:lnSpc>
                <a:spcPts val="2000"/>
              </a:lnSpc>
              <a:spcBef>
                <a:spcPts val="800"/>
              </a:spcBef>
            </a:pPr>
            <a:r>
              <a:rPr lang="en-US" altLang="zh-TW" sz="1600" dirty="0" smtClean="0"/>
              <a:t>Truth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09133" y="845163"/>
            <a:ext cx="7596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2017\MIDI-Unprocessed_070_PIANO070_MID--AUDIO-split_07-08-17_Piano-e_1-02_wav--2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MIDI-Unprocessed_070_PIANO070_MID--AUDIO-split_07-08-17_Piano-e_1-02_wav-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1490" y="1162766"/>
            <a:ext cx="609600" cy="609600"/>
          </a:xfrm>
          <a:prstGeom prst="rect">
            <a:avLst/>
          </a:prstGeom>
        </p:spPr>
      </p:pic>
      <p:pic>
        <p:nvPicPr>
          <p:cNvPr id="12" name="DNN_acu_114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3005" y="1959018"/>
            <a:ext cx="609600" cy="609600"/>
          </a:xfrm>
          <a:prstGeom prst="rect">
            <a:avLst/>
          </a:prstGeom>
        </p:spPr>
      </p:pic>
      <p:pic>
        <p:nvPicPr>
          <p:cNvPr id="13" name="RNN_acu_114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1490" y="2646595"/>
            <a:ext cx="609600" cy="609600"/>
          </a:xfrm>
          <a:prstGeom prst="rect">
            <a:avLst/>
          </a:prstGeom>
        </p:spPr>
      </p:pic>
      <p:pic>
        <p:nvPicPr>
          <p:cNvPr id="14" name="CNN_acu_114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447" y="3412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8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Google Shape;89;p15"/>
          <p:cNvSpPr txBox="1">
            <a:spLocks/>
          </p:cNvSpPr>
          <p:nvPr/>
        </p:nvSpPr>
        <p:spPr>
          <a:xfrm>
            <a:off x="426290" y="478551"/>
            <a:ext cx="664761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 – Other songs not in testing set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601890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V.K. - 1 Billion </a:t>
            </a:r>
            <a:r>
              <a:rPr lang="en-US" altLang="zh-TW" sz="1800" spc="-20" dirty="0" err="1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Lightyear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of Distance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</a:rPr>
              <a:t>Kreisler-Rachmaninoff: </a:t>
            </a:r>
            <a:r>
              <a:rPr lang="en-US" altLang="zh-TW" sz="1800" spc="-20" dirty="0" err="1" smtClean="0">
                <a:solidFill>
                  <a:schemeClr val="tx1"/>
                </a:solidFill>
                <a:latin typeface="Karla"/>
                <a:ea typeface="Karla"/>
                <a:cs typeface="Karla"/>
              </a:rPr>
              <a:t>Liebesleid</a:t>
            </a: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</a:rPr>
              <a:t>Marasy8 – </a:t>
            </a:r>
            <a:r>
              <a:rPr lang="en-US" altLang="zh-TW" sz="1800" spc="-20" dirty="0" err="1" smtClean="0">
                <a:solidFill>
                  <a:schemeClr val="tx1"/>
                </a:solidFill>
                <a:latin typeface="Karla"/>
                <a:ea typeface="Karla"/>
                <a:cs typeface="Karla"/>
              </a:rPr>
              <a:t>Senbonzakura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</a:rPr>
              <a:t> Piano ver.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b="1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" name="Senbonzakur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65941" y="3877204"/>
            <a:ext cx="609600" cy="609600"/>
          </a:xfrm>
          <a:prstGeom prst="rect">
            <a:avLst/>
          </a:prstGeom>
        </p:spPr>
      </p:pic>
      <p:pic>
        <p:nvPicPr>
          <p:cNvPr id="9" name="Apri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65941" y="2784475"/>
            <a:ext cx="609600" cy="609600"/>
          </a:xfrm>
          <a:prstGeom prst="rect">
            <a:avLst/>
          </a:prstGeom>
        </p:spPr>
      </p:pic>
      <p:pic>
        <p:nvPicPr>
          <p:cNvPr id="10" name="V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65941" y="1714889"/>
            <a:ext cx="609600" cy="609600"/>
          </a:xfrm>
          <a:prstGeom prst="rect">
            <a:avLst/>
          </a:prstGeom>
        </p:spPr>
      </p:pic>
      <p:pic>
        <p:nvPicPr>
          <p:cNvPr id="11" name="Senbonzakura-mp3cut.ne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96005" y="3877204"/>
            <a:ext cx="609600" cy="609600"/>
          </a:xfrm>
          <a:prstGeom prst="rect">
            <a:avLst/>
          </a:prstGeom>
        </p:spPr>
      </p:pic>
      <p:pic>
        <p:nvPicPr>
          <p:cNvPr id="12" name="VK-mp3cut.net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96005" y="1699878"/>
            <a:ext cx="609600" cy="609600"/>
          </a:xfrm>
          <a:prstGeom prst="rect">
            <a:avLst/>
          </a:prstGeom>
        </p:spPr>
      </p:pic>
      <p:pic>
        <p:nvPicPr>
          <p:cNvPr id="13" name="April-mp3cut.ne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96005" y="27396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43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46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9697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41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Google Shape;89;p15"/>
          <p:cNvSpPr txBox="1">
            <a:spLocks/>
          </p:cNvSpPr>
          <p:nvPr/>
        </p:nvSpPr>
        <p:spPr>
          <a:xfrm>
            <a:off x="426290" y="478551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Result – Recording video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Test_recording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739" y="984985"/>
            <a:ext cx="5223462" cy="2938198"/>
          </a:xfrm>
          <a:prstGeom prst="rect">
            <a:avLst/>
          </a:prstGeom>
        </p:spPr>
      </p:pic>
      <p:pic>
        <p:nvPicPr>
          <p:cNvPr id="5" name="Test_recording_result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0185" y="4140251"/>
            <a:ext cx="609600" cy="6096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36600" y="426038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smtClean="0"/>
              <a:t>Transcription result: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430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–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Metrics for acoustic models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Google Shape;90;p15"/>
          <p:cNvSpPr txBox="1"/>
          <p:nvPr/>
        </p:nvSpPr>
        <p:spPr>
          <a:xfrm>
            <a:off x="515817" y="1148910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buSzPts val="1800"/>
              <a:buChar char="●"/>
            </a:pPr>
            <a:r>
              <a:rPr lang="en-US" altLang="zh-TW" sz="18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F-1 </a:t>
            </a:r>
            <a:r>
              <a:rPr lang="en-US" altLang="zh-TW" sz="1800" b="1" i="1" dirty="0" err="1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meature</a:t>
            </a:r>
            <a:r>
              <a:rPr lang="en-US" altLang="zh-TW" sz="1800" b="1" i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for acoustic model(Threshold = 0.5) DNN</a:t>
            </a:r>
          </a:p>
          <a:p>
            <a:pPr marL="914400" lvl="1" indent="-317500">
              <a:buSzPts val="1400"/>
              <a:buChar char="○"/>
            </a:pPr>
            <a:r>
              <a:rPr lang="en-US" altLang="zh-TW" sz="1800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DNN: 0.2548693</a:t>
            </a:r>
          </a:p>
          <a:p>
            <a:pPr marL="914400" lvl="1" indent="-317500">
              <a:buSzPts val="1400"/>
              <a:buChar char="○"/>
            </a:pPr>
            <a:r>
              <a:rPr lang="en-US" altLang="zh-TW" sz="1800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RNN: 0.6302122</a:t>
            </a:r>
          </a:p>
          <a:p>
            <a:pPr marL="914400" lvl="1" indent="-317500">
              <a:buSzPts val="1400"/>
              <a:buChar char="○"/>
            </a:pPr>
            <a:r>
              <a:rPr lang="en-US" altLang="zh-TW" sz="1800" b="1" dirty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CNN: </a:t>
            </a:r>
            <a:r>
              <a:rPr lang="en-US" altLang="zh-TW" sz="1800" b="1" dirty="0" smtClean="0">
                <a:solidFill>
                  <a:schemeClr val="tx1"/>
                </a:solidFill>
                <a:latin typeface="Karla" pitchFamily="2" charset="0"/>
                <a:ea typeface="Karla" pitchFamily="2" charset="0"/>
              </a:rPr>
              <a:t>0.7372564</a:t>
            </a:r>
            <a:endParaRPr lang="en-US" altLang="zh-TW" sz="1800" b="1" dirty="0">
              <a:solidFill>
                <a:schemeClr val="tx1"/>
              </a:solidFill>
              <a:latin typeface="Karla" pitchFamily="2" charset="0"/>
              <a:ea typeface="Karla" pitchFamily="2" charset="0"/>
            </a:endParaRPr>
          </a:p>
        </p:txBody>
      </p:sp>
      <p:pic>
        <p:nvPicPr>
          <p:cNvPr id="5" name="Picture 2" descr="Confus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13" y="2646828"/>
            <a:ext cx="2103022" cy="210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96" y="1902271"/>
            <a:ext cx="3551822" cy="29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DNN Failed</a:t>
            </a:r>
          </a:p>
        </p:txBody>
      </p:sp>
      <p:pic>
        <p:nvPicPr>
          <p:cNvPr id="7" name="內容版面配置區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t="6584" r="9001" b="8892"/>
          <a:stretch/>
        </p:blipFill>
        <p:spPr>
          <a:xfrm>
            <a:off x="472010" y="1220877"/>
            <a:ext cx="8159046" cy="316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2" y="226922"/>
            <a:ext cx="7360477" cy="47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5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Automatic Music Transcription (AMT)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automates the process of converting an acoustic musical signal into some form of musical notation.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The AMT problem can be divided into several subtasks: </a:t>
            </a:r>
            <a:r>
              <a:rPr lang="en-US" altLang="zh-TW" sz="1800" spc="-20" dirty="0" smtClean="0">
                <a:solidFill>
                  <a:schemeClr val="accent4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multi-pitch detection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en-US" altLang="zh-TW" sz="1800" spc="-20" dirty="0">
                <a:solidFill>
                  <a:schemeClr val="accent4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note onset/offset </a:t>
            </a:r>
            <a:r>
              <a:rPr lang="en-US" altLang="zh-TW" sz="1800" spc="-20" dirty="0" smtClean="0">
                <a:solidFill>
                  <a:schemeClr val="accent4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detection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en-US" altLang="zh-TW" sz="1800" spc="-20" dirty="0" smtClean="0">
                <a:solidFill>
                  <a:schemeClr val="accent4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quantization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…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etc.</a:t>
            </a: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4835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文字方塊 4"/>
          <p:cNvSpPr txBox="1"/>
          <p:nvPr/>
        </p:nvSpPr>
        <p:spPr>
          <a:xfrm>
            <a:off x="935911" y="595903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smtClean="0"/>
              <a:t>Acoustic Model outputs</a:t>
            </a:r>
            <a:endParaRPr lang="zh-TW" altLang="en-US" sz="16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67496" y="595903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/>
              <a:t>Hybrid-structure </a:t>
            </a:r>
            <a:endParaRPr lang="zh-TW" altLang="en-US" sz="1600" b="1" dirty="0"/>
          </a:p>
        </p:txBody>
      </p:sp>
      <p:grpSp>
        <p:nvGrpSpPr>
          <p:cNvPr id="10" name="群組 9"/>
          <p:cNvGrpSpPr/>
          <p:nvPr/>
        </p:nvGrpSpPr>
        <p:grpSpPr>
          <a:xfrm>
            <a:off x="608110" y="1064585"/>
            <a:ext cx="2930869" cy="3667025"/>
            <a:chOff x="874810" y="712788"/>
            <a:chExt cx="3619855" cy="452906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810" y="712788"/>
              <a:ext cx="3619855" cy="4529067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3609413" y="1669019"/>
              <a:ext cx="814647" cy="814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946831" y="1082826"/>
            <a:ext cx="2930869" cy="3667025"/>
            <a:chOff x="5524145" y="712789"/>
            <a:chExt cx="3619855" cy="452906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145" y="712789"/>
              <a:ext cx="3619855" cy="4529067"/>
            </a:xfrm>
            <a:prstGeom prst="rect">
              <a:avLst/>
            </a:prstGeom>
          </p:spPr>
        </p:pic>
        <p:sp>
          <p:nvSpPr>
            <p:cNvPr id="8" name="橢圓 7"/>
            <p:cNvSpPr/>
            <p:nvPr/>
          </p:nvSpPr>
          <p:spPr>
            <a:xfrm>
              <a:off x="7085039" y="2483668"/>
              <a:ext cx="696480" cy="69648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99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Combined with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acoustic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model and music language model, we can get good results in music transcription, and even apply to piano songs that are not in the test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set, such as from albums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or recordings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However, our network will be affected by the audio noise and the recording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environment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for bad estimating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. 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The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network needs to collect more information and other optimization techniques to increase the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capability.</a:t>
            </a:r>
            <a:endParaRPr lang="en-US" altLang="zh-TW" sz="1800" spc="-20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19858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ctrTitle" idx="4294967295"/>
          </p:nvPr>
        </p:nvSpPr>
        <p:spPr>
          <a:xfrm>
            <a:off x="669099" y="2650150"/>
            <a:ext cx="525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600" dirty="0" smtClean="0"/>
              <a:t>Thanks for listening</a:t>
            </a:r>
            <a:br>
              <a:rPr lang="en" sz="3600" dirty="0" smtClean="0"/>
            </a:br>
            <a:endParaRPr sz="3600" dirty="0">
              <a:solidFill>
                <a:srgbClr val="F44336"/>
              </a:solidFill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811505" y="1393372"/>
            <a:ext cx="664653" cy="1053757"/>
            <a:chOff x="6718575" y="2318625"/>
            <a:chExt cx="256950" cy="407375"/>
          </a:xfrm>
        </p:grpSpPr>
        <p:sp>
          <p:nvSpPr>
            <p:cNvPr id="140" name="Google Shape;140;p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9FD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Goals and Objectives</a:t>
            </a: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2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The core problem in automatic transcription is the estimation of concurrent pitches in a time frame, also called multi-pitch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detection</a:t>
            </a: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We implemented a Hybrid-RNN proposed by [1].</a:t>
            </a: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sz="1800" b="1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sz="2000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106;p16"/>
          <p:cNvSpPr txBox="1">
            <a:spLocks/>
          </p:cNvSpPr>
          <p:nvPr/>
        </p:nvSpPr>
        <p:spPr>
          <a:xfrm>
            <a:off x="203468" y="405808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7" name="Google Shape;94;p19"/>
          <p:cNvPicPr preferRelativeResize="0"/>
          <p:nvPr/>
        </p:nvPicPr>
        <p:blipFill rotWithShape="1">
          <a:blip r:embed="rId3">
            <a:alphaModFix/>
          </a:blip>
          <a:srcRect l="1754" r="-49" b="81829"/>
          <a:stretch/>
        </p:blipFill>
        <p:spPr>
          <a:xfrm>
            <a:off x="1118357" y="3231555"/>
            <a:ext cx="2372429" cy="60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4;p19"/>
          <p:cNvPicPr preferRelativeResize="0"/>
          <p:nvPr/>
        </p:nvPicPr>
        <p:blipFill rotWithShape="1">
          <a:blip r:embed="rId3">
            <a:alphaModFix/>
          </a:blip>
          <a:srcRect l="1" t="25529" r="944" b="33812"/>
          <a:stretch/>
        </p:blipFill>
        <p:spPr>
          <a:xfrm>
            <a:off x="3774658" y="2927868"/>
            <a:ext cx="1839504" cy="12302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向右箭號 9"/>
          <p:cNvSpPr/>
          <p:nvPr/>
        </p:nvSpPr>
        <p:spPr>
          <a:xfrm>
            <a:off x="3516991" y="3450926"/>
            <a:ext cx="224721" cy="184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3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6AF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1573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- Data Representation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505" r="54834" b="833"/>
          <a:stretch/>
        </p:blipFill>
        <p:spPr>
          <a:xfrm>
            <a:off x="1026388" y="2726381"/>
            <a:ext cx="1217306" cy="14952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45235" r="-238" b="-2957"/>
          <a:stretch/>
        </p:blipFill>
        <p:spPr>
          <a:xfrm>
            <a:off x="5166358" y="2698124"/>
            <a:ext cx="1533525" cy="15523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1735" y="4307002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TW" sz="1800" b="1" dirty="0" smtClean="0">
                <a:latin typeface="Karla"/>
                <a:ea typeface="Karla"/>
                <a:cs typeface="Karla"/>
                <a:sym typeface="Karla"/>
              </a:rPr>
              <a:t>Song data</a:t>
            </a:r>
            <a:endParaRPr lang="en-US" altLang="zh-TW" sz="18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21841" y="4307002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TW" sz="1800" b="1" dirty="0" smtClean="0">
                <a:latin typeface="Karla"/>
                <a:ea typeface="Karla"/>
                <a:cs typeface="Karla"/>
                <a:sym typeface="Karla"/>
              </a:rPr>
              <a:t>Ground truth</a:t>
            </a:r>
            <a:endParaRPr lang="en-US" altLang="zh-TW" sz="18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74703" y="1542102"/>
            <a:ext cx="159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TW" sz="1800" b="1" dirty="0" smtClean="0">
                <a:latin typeface="Karla"/>
                <a:ea typeface="Karla"/>
                <a:cs typeface="Karla"/>
                <a:sym typeface="Karla"/>
              </a:rPr>
              <a:t>A </a:t>
            </a:r>
            <a:r>
              <a:rPr lang="en-US" altLang="zh-TW" sz="1800" b="1" dirty="0"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-US" altLang="zh-TW" sz="1800" b="1" dirty="0" smtClean="0">
                <a:latin typeface="Karla"/>
                <a:ea typeface="Karla"/>
                <a:cs typeface="Karla"/>
                <a:sym typeface="Karla"/>
              </a:rPr>
              <a:t>iano song</a:t>
            </a:r>
            <a:endParaRPr lang="en-US" altLang="zh-TW" sz="1800" dirty="0"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267200" y="2049780"/>
            <a:ext cx="854641" cy="591193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2243694" y="2049780"/>
            <a:ext cx="888126" cy="591193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832689" y="197604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</a:rPr>
              <a:t>Music score</a:t>
            </a:r>
            <a:endParaRPr lang="zh-TW" altLang="en-US" sz="1800" b="1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862" y="1856461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</a:rPr>
              <a:t>Recorded with </a:t>
            </a:r>
            <a:endParaRPr lang="en-US" altLang="zh-TW" b="1" dirty="0" smtClean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</a:endParaRPr>
          </a:p>
          <a:p>
            <a:r>
              <a:rPr lang="en-US" altLang="zh-TW" b="1" dirty="0" smtClean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</a:rPr>
              <a:t>realistic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Karla"/>
                <a:ea typeface="Karla"/>
                <a:cs typeface="Karla"/>
              </a:rPr>
              <a:t>instrument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Karla"/>
              <a:ea typeface="Karl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057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314684" cy="318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2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u="sng" dirty="0" smtClean="0">
                <a:solidFill>
                  <a:schemeClr val="hlink"/>
                </a:solidFill>
                <a:latin typeface="Karla" pitchFamily="2" charset="0"/>
                <a:ea typeface="Karla" pitchFamily="2" charset="0"/>
                <a:hlinkClick r:id="rId3"/>
              </a:rPr>
              <a:t>MAESTRO</a:t>
            </a:r>
            <a:endParaRPr lang="en-US" altLang="zh-TW" sz="1800" dirty="0">
              <a:latin typeface="Karla" pitchFamily="2" charset="0"/>
              <a:ea typeface="Karla" pitchFamily="2" charset="0"/>
            </a:endParaRPr>
          </a:p>
          <a:p>
            <a:pPr marL="457200" lvl="8" indent="-342900">
              <a:buSzPts val="1800"/>
              <a:buChar char="●"/>
            </a:pPr>
            <a:endParaRPr lang="en-US" altLang="zh-TW" sz="1600" dirty="0"/>
          </a:p>
        </p:txBody>
      </p:sp>
      <p:sp>
        <p:nvSpPr>
          <p:cNvPr id="3" name="矩形 2"/>
          <p:cNvSpPr/>
          <p:nvPr/>
        </p:nvSpPr>
        <p:spPr>
          <a:xfrm>
            <a:off x="701510" y="166758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2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1184 piano songs with .wav and .midi files. </a:t>
            </a:r>
          </a:p>
          <a:p>
            <a:pPr marL="171450" lvl="2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Training set : 900 songs</a:t>
            </a:r>
          </a:p>
          <a:p>
            <a:pPr marL="171450" lvl="2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Testing set : 284 songs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0" y="3184746"/>
            <a:ext cx="3619048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3EF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7669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- Data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Preprocessing (1/2)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90;p15"/>
          <p:cNvSpPr txBox="1"/>
          <p:nvPr/>
        </p:nvSpPr>
        <p:spPr>
          <a:xfrm>
            <a:off x="367234" y="1146785"/>
            <a:ext cx="6700316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lnSpc>
                <a:spcPts val="25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Convert (wav.) file to Constant-Q transform(CQT) spectrogram, which has stretches the low frequency domain comparing with Short-Time Fourier Transform(STFT). </a:t>
            </a:r>
          </a:p>
          <a:p>
            <a:pPr marL="171450" lvl="0" indent="-1714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sz="1800" b="1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 sz="2000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4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88" y="2409825"/>
            <a:ext cx="6881291" cy="21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505917" y="4529694"/>
            <a:ext cx="604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spc="-20" dirty="0">
                <a:solidFill>
                  <a:schemeClr val="accent5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CQT</a:t>
            </a:r>
            <a:endParaRPr lang="zh-TW" altLang="en-US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24542" y="4533901"/>
            <a:ext cx="695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spc="-20" dirty="0">
                <a:solidFill>
                  <a:schemeClr val="accent5">
                    <a:lumMod val="75000"/>
                  </a:schemeClr>
                </a:solidFill>
                <a:latin typeface="Karla"/>
                <a:ea typeface="Karla"/>
                <a:cs typeface="Karla"/>
                <a:sym typeface="Karla"/>
              </a:rPr>
              <a:t>STFT</a:t>
            </a:r>
            <a:endParaRPr lang="zh-TW" altLang="en-US" sz="1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3EF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89;p15"/>
          <p:cNvSpPr txBox="1">
            <a:spLocks/>
          </p:cNvSpPr>
          <p:nvPr/>
        </p:nvSpPr>
        <p:spPr>
          <a:xfrm>
            <a:off x="472009" y="811377"/>
            <a:ext cx="708131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- Data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Preprocessing (2/2)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Google Shape;90;p15"/>
          <p:cNvSpPr txBox="1"/>
          <p:nvPr/>
        </p:nvSpPr>
        <p:spPr>
          <a:xfrm>
            <a:off x="367234" y="1146784"/>
            <a:ext cx="6700316" cy="165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To enhance the efficiency of CQT, the audio signal is first down sampled from </a:t>
            </a:r>
            <a:r>
              <a:rPr lang="en-US" altLang="zh-TW" sz="1800" b="1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44.1 kHz </a:t>
            </a:r>
            <a:r>
              <a:rPr lang="en-US" altLang="zh-TW" sz="1800" dirty="0">
                <a:sym typeface="Wingdings" panose="05000000000000000000" pitchFamily="2" charset="2"/>
              </a:rPr>
              <a:t> </a:t>
            </a:r>
            <a:r>
              <a:rPr lang="en-US" altLang="zh-TW" sz="1800" b="1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16 kHz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</a:p>
          <a:p>
            <a:pPr marL="171450" lvl="0" indent="-171450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The hop size is </a:t>
            </a:r>
            <a:r>
              <a:rPr lang="en-US" altLang="zh-TW" sz="1800" b="1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512,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so we have </a:t>
            </a: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1</a:t>
            </a:r>
            <a:r>
              <a:rPr lang="en-US" altLang="zh-TW" sz="1800" b="1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/(16000 / 512) = 0.032 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second 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per frame. </a:t>
            </a: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71450" lvl="0" indent="-171450"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88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notes ×  </a:t>
            </a: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3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bins = </a:t>
            </a:r>
            <a:r>
              <a:rPr lang="en-US" altLang="zh-TW" sz="1800" b="1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264</a:t>
            </a:r>
            <a:r>
              <a:rPr lang="en-US" altLang="zh-TW" sz="1800" spc="-2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 dimensional input </a:t>
            </a:r>
            <a:r>
              <a:rPr lang="en-US" altLang="zh-TW" sz="1800" spc="-20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vector for each frame.</a:t>
            </a:r>
            <a:endParaRPr sz="1800" b="1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8632" y="4255732"/>
            <a:ext cx="979415" cy="2448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38047" y="4255732"/>
            <a:ext cx="979415" cy="2448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72963" y="4510654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545454"/>
                </a:solidFill>
                <a:latin typeface="arial" panose="020B0604020202020204" pitchFamily="34" charset="0"/>
              </a:rPr>
              <a:t>261.6 Hz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66857" y="4510654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</a:rPr>
              <a:t>523.2 Hz</a:t>
            </a:r>
            <a:endParaRPr lang="zh-TW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5411" y="4510654"/>
            <a:ext cx="901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130.8</a:t>
            </a:r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Hz</a:t>
            </a:r>
            <a:endParaRPr lang="zh-TW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31099" y="3868335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C4</a:t>
            </a:r>
            <a:endParaRPr lang="en-US" altLang="zh-TW" sz="2000" b="1" spc="-20" dirty="0">
              <a:solidFill>
                <a:schemeClr val="accent1">
                  <a:lumMod val="5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  <a:p>
            <a:pPr algn="ctr"/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110513" y="3849941"/>
            <a:ext cx="413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TW" b="1" dirty="0" smtClean="0">
                <a:solidFill>
                  <a:schemeClr val="accent4">
                    <a:lumMod val="75000"/>
                  </a:schemeClr>
                </a:solidFill>
              </a:rPr>
              <a:t>C5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219759" y="3842683"/>
            <a:ext cx="413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C5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9816" y="3995096"/>
            <a:ext cx="11913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|--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36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bins </a:t>
            </a:r>
            <a:r>
              <a:rPr lang="en-US" altLang="zh-TW" dirty="0" smtClean="0">
                <a:solidFill>
                  <a:srgbClr val="FF0000"/>
                </a:solidFill>
              </a:rPr>
              <a:t>--|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-1" r="-760" b="17867"/>
          <a:stretch/>
        </p:blipFill>
        <p:spPr>
          <a:xfrm>
            <a:off x="4251031" y="3437180"/>
            <a:ext cx="2729974" cy="14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9;p15"/>
          <p:cNvSpPr txBox="1">
            <a:spLocks/>
          </p:cNvSpPr>
          <p:nvPr/>
        </p:nvSpPr>
        <p:spPr>
          <a:xfrm>
            <a:off x="472010" y="811377"/>
            <a:ext cx="683557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Methodology </a:t>
            </a:r>
            <a:r>
              <a:rPr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Hybrid structure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Google Shape;90;p15"/>
          <p:cNvSpPr txBox="1"/>
          <p:nvPr/>
        </p:nvSpPr>
        <p:spPr>
          <a:xfrm>
            <a:off x="472010" y="1151203"/>
            <a:ext cx="6314684" cy="155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800" spc="-20" dirty="0" smtClean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spc="-20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361876" y="1816567"/>
            <a:ext cx="2393248" cy="2449028"/>
          </a:xfrm>
          <a:prstGeom prst="roundRect">
            <a:avLst>
              <a:gd name="adj" fmla="val 9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Acoustic model</a:t>
            </a:r>
            <a:endParaRPr lang="zh-TW" altLang="en-US" sz="1800" dirty="0"/>
          </a:p>
        </p:txBody>
      </p:sp>
      <p:sp>
        <p:nvSpPr>
          <p:cNvPr id="7" name="圓角矩形 6"/>
          <p:cNvSpPr/>
          <p:nvPr/>
        </p:nvSpPr>
        <p:spPr>
          <a:xfrm>
            <a:off x="4069080" y="1816567"/>
            <a:ext cx="2403658" cy="2459681"/>
          </a:xfrm>
          <a:prstGeom prst="roundRect">
            <a:avLst>
              <a:gd name="adj" fmla="val 9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/>
              <a:t>Language model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4016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</TotalTime>
  <Words>874</Words>
  <Application>Microsoft Office PowerPoint</Application>
  <PresentationFormat>如螢幕大小 (16:9)</PresentationFormat>
  <Paragraphs>186</Paragraphs>
  <Slides>32</Slides>
  <Notes>22</Notes>
  <HiddenSlides>0</HiddenSlides>
  <MMClips>12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6" baseType="lpstr">
      <vt:lpstr>Karla</vt:lpstr>
      <vt:lpstr>Calibri Light</vt:lpstr>
      <vt:lpstr>Calibri</vt:lpstr>
      <vt:lpstr>Wingdings</vt:lpstr>
      <vt:lpstr>Leelawadee UI</vt:lpstr>
      <vt:lpstr>Montserrat ExtraBold</vt:lpstr>
      <vt:lpstr>新細明體</vt:lpstr>
      <vt:lpstr>arial</vt:lpstr>
      <vt:lpstr>Montserrat</vt:lpstr>
      <vt:lpstr>Cambria Math</vt:lpstr>
      <vt:lpstr>源雲明體 TTF Medium</vt:lpstr>
      <vt:lpstr>arial</vt:lpstr>
      <vt:lpstr>Cadwal template</vt:lpstr>
      <vt:lpstr>自訂設計</vt:lpstr>
      <vt:lpstr>Final Project Automatic music transcription :  Polyphonic Piano Music Transcription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and Practice Paper and Project Proposal</dc:title>
  <dc:creator>dageger</dc:creator>
  <cp:lastModifiedBy>陳劭傑</cp:lastModifiedBy>
  <cp:revision>58</cp:revision>
  <dcterms:modified xsi:type="dcterms:W3CDTF">2019-07-16T01:14:31Z</dcterms:modified>
</cp:coreProperties>
</file>